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594" r:id="rId2"/>
    <p:sldId id="616" r:id="rId3"/>
    <p:sldId id="622" r:id="rId4"/>
    <p:sldId id="621" r:id="rId5"/>
    <p:sldId id="620" r:id="rId6"/>
    <p:sldId id="619" r:id="rId7"/>
    <p:sldId id="61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80"/>
    <a:srgbClr val="000099"/>
    <a:srgbClr val="0000FF"/>
    <a:srgbClr val="0033CC"/>
    <a:srgbClr val="0000CC"/>
    <a:srgbClr val="FFFF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404" autoAdjust="0"/>
  </p:normalViewPr>
  <p:slideViewPr>
    <p:cSldViewPr snapToGrid="0">
      <p:cViewPr varScale="1">
        <p:scale>
          <a:sx n="117" d="100"/>
          <a:sy n="117" d="100"/>
        </p:scale>
        <p:origin x="-2196" y="-102"/>
      </p:cViewPr>
      <p:guideLst>
        <p:guide orient="horz" pos="2150"/>
        <p:guide pos="2880"/>
      </p:guideLst>
    </p:cSldViewPr>
  </p:slideViewPr>
  <p:outlineViewPr>
    <p:cViewPr>
      <p:scale>
        <a:sx n="50" d="100"/>
        <a:sy n="50" d="100"/>
      </p:scale>
      <p:origin x="0" y="33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-2058" y="-126"/>
      </p:cViewPr>
      <p:guideLst>
        <p:guide orient="horz" pos="2926"/>
        <p:guide pos="2209"/>
      </p:guideLst>
    </p:cSldViewPr>
  </p:notes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21" tIns="46409" rIns="92821" bIns="46409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7" y="0"/>
            <a:ext cx="3038475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21" tIns="46409" rIns="92821" bIns="46409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55079"/>
            <a:ext cx="3038475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21" tIns="46409" rIns="92821" bIns="46409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7" y="8855079"/>
            <a:ext cx="3038475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21" tIns="46409" rIns="92821" bIns="46409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5FF779D1-72BB-4BF2-9965-BD872296B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91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21" tIns="46409" rIns="92821" bIns="46409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7" y="0"/>
            <a:ext cx="3038475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21" tIns="46409" rIns="92821" bIns="46409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416429"/>
            <a:ext cx="5140325" cy="418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21" tIns="46409" rIns="92821" bIns="464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267"/>
            <a:ext cx="3038475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21" tIns="46409" rIns="92821" bIns="46409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7" y="8831267"/>
            <a:ext cx="3038475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21" tIns="46409" rIns="92821" bIns="46409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7FC70C8-6C91-48D4-89FE-C99184C58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02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25000"/>
      </a:spcBef>
      <a:spcAft>
        <a:spcPct val="2500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5000"/>
      </a:spcBef>
      <a:spcAft>
        <a:spcPct val="2500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5000"/>
      </a:spcBef>
      <a:spcAft>
        <a:spcPct val="2500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5000"/>
      </a:spcBef>
      <a:spcAft>
        <a:spcPct val="2500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5000"/>
      </a:spcBef>
      <a:spcAft>
        <a:spcPct val="2500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BA5D3-DE4F-4F3B-B53C-F1A9C7BA5B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7" y="4587879"/>
            <a:ext cx="6792913" cy="4181475"/>
          </a:xfrm>
          <a:noFill/>
          <a:ln w="9525"/>
        </p:spPr>
        <p:txBody>
          <a:bodyPr/>
          <a:lstStyle/>
          <a:p>
            <a:r>
              <a:rPr lang="en-US" sz="1800" smtClean="0"/>
              <a:t>Leave this slide on the screen as the FC walks to podium</a:t>
            </a:r>
          </a:p>
          <a:p>
            <a:endParaRPr lang="en-US" sz="1800" smtClean="0"/>
          </a:p>
          <a:p>
            <a:endParaRPr lang="en-US" sz="18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0BFF0F-C3E9-4EF4-BBFC-4E27D099E1F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211638"/>
            <a:ext cx="7010400" cy="4945062"/>
          </a:xfrm>
          <a:noFill/>
          <a:ln w="9525"/>
        </p:spPr>
        <p:txBody>
          <a:bodyPr/>
          <a:lstStyle/>
          <a:p>
            <a:pPr>
              <a:lnSpc>
                <a:spcPct val="105000"/>
              </a:lnSpc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434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3434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alphaModFix amt="5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152400"/>
            <a:ext cx="867568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6838" name="Line 6"/>
          <p:cNvSpPr>
            <a:spLocks noChangeShapeType="1"/>
          </p:cNvSpPr>
          <p:nvPr userDrawn="1"/>
        </p:nvSpPr>
        <p:spPr bwMode="auto">
          <a:xfrm>
            <a:off x="152400" y="919163"/>
            <a:ext cx="87630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 type="none" w="sm" len="sm"/>
            <a:tailEnd type="none" w="sm" len="sm"/>
          </a:ln>
          <a:effectLst>
            <a:outerShdw dist="68392" dir="4091915" algn="ctr" rotWithShape="0">
              <a:srgbClr val="0000CC"/>
            </a:outerShdw>
          </a:effectLst>
        </p:spPr>
        <p:txBody>
          <a:bodyPr wrap="none" anchor="ctr"/>
          <a:lstStyle/>
          <a:p>
            <a:pPr eaLnBrk="0" hangingPunct="0">
              <a:lnSpc>
                <a:spcPct val="55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US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400675"/>
            <a:ext cx="9144000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Tropical Cyclone Operations and Research:  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Setting our Future Course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" pitchFamily="34" charset="0"/>
            </a:endParaRP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D2DB9">
                  <a:lumMod val="75000"/>
                </a:srgbClr>
              </a:solidFill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65325" y="6139339"/>
            <a:ext cx="52133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rgbClr val="2D2DB9">
                    <a:lumMod val="75000"/>
                  </a:srgbClr>
                </a:solidFill>
                <a:latin typeface="Arial" pitchFamily="34" charset="0"/>
              </a:rPr>
              <a:t>March </a:t>
            </a:r>
            <a:r>
              <a:rPr lang="en-US" dirty="0" smtClean="0">
                <a:solidFill>
                  <a:srgbClr val="2D2DB9">
                    <a:lumMod val="75000"/>
                  </a:srgbClr>
                </a:solidFill>
                <a:latin typeface="Arial" pitchFamily="34" charset="0"/>
              </a:rPr>
              <a:t>1 – 5, 2015</a:t>
            </a:r>
            <a:endParaRPr lang="en-US" dirty="0">
              <a:solidFill>
                <a:srgbClr val="2D2DB9">
                  <a:lumMod val="75000"/>
                </a:srgbClr>
              </a:solidFill>
              <a:latin typeface="Arial" pitchFamily="34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671513" y="184150"/>
            <a:ext cx="7802562" cy="8248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sz="2200" dirty="0" smtClean="0">
                <a:solidFill>
                  <a:srgbClr val="000099"/>
                </a:solidFill>
                <a:latin typeface="Arial" pitchFamily="34" charset="0"/>
              </a:rPr>
              <a:t>69</a:t>
            </a:r>
            <a:r>
              <a:rPr lang="en-US" sz="2200" baseline="30000" dirty="0" smtClean="0">
                <a:solidFill>
                  <a:srgbClr val="000099"/>
                </a:solidFill>
                <a:latin typeface="Arial" pitchFamily="34" charset="0"/>
              </a:rPr>
              <a:t>th</a:t>
            </a:r>
            <a:r>
              <a:rPr lang="en-US" sz="2200" dirty="0" smtClean="0">
                <a:solidFill>
                  <a:srgbClr val="000099"/>
                </a:solidFill>
                <a:latin typeface="Arial" pitchFamily="34" charset="0"/>
              </a:rPr>
              <a:t> Interdepartmental </a:t>
            </a:r>
            <a:r>
              <a:rPr lang="en-US" sz="2200" dirty="0" smtClean="0">
                <a:solidFill>
                  <a:srgbClr val="2D2DB9">
                    <a:lumMod val="75000"/>
                  </a:srgbClr>
                </a:solidFill>
                <a:latin typeface="Arial" pitchFamily="34" charset="0"/>
              </a:rPr>
              <a:t>Hurricane</a:t>
            </a:r>
            <a:r>
              <a:rPr lang="en-US" sz="2200" dirty="0" smtClean="0">
                <a:solidFill>
                  <a:srgbClr val="000099"/>
                </a:solidFill>
                <a:latin typeface="Arial" pitchFamily="34" charset="0"/>
              </a:rPr>
              <a:t> Conference</a:t>
            </a:r>
          </a:p>
          <a:p>
            <a:pPr algn="ctr" eaLnBrk="0" hangingPunct="0">
              <a:lnSpc>
                <a:spcPct val="85000"/>
              </a:lnSpc>
              <a:defRPr/>
            </a:pPr>
            <a:r>
              <a:rPr lang="en-US" sz="3200" dirty="0" smtClean="0">
                <a:solidFill>
                  <a:srgbClr val="000099"/>
                </a:solidFill>
                <a:latin typeface="Arial" pitchFamily="34" charset="0"/>
              </a:rPr>
              <a:t>2015 Tropical Cyclone Research Forum</a:t>
            </a:r>
            <a:endParaRPr lang="en-US" sz="3200" dirty="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376838" name="Line 6"/>
          <p:cNvSpPr>
            <a:spLocks noChangeShapeType="1"/>
          </p:cNvSpPr>
          <p:nvPr/>
        </p:nvSpPr>
        <p:spPr bwMode="auto">
          <a:xfrm>
            <a:off x="191294" y="1114425"/>
            <a:ext cx="87630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 type="none" w="sm" len="sm"/>
            <a:tailEnd type="none" w="sm" len="sm"/>
          </a:ln>
          <a:effectLst>
            <a:outerShdw dist="68392" dir="4091915" algn="ctr" rotWithShape="0">
              <a:srgbClr val="0000CC"/>
            </a:outerShdw>
          </a:effectLst>
        </p:spPr>
        <p:txBody>
          <a:bodyPr wrap="none" anchor="ctr"/>
          <a:lstStyle/>
          <a:p>
            <a:pPr eaLnBrk="0" hangingPunct="0">
              <a:lnSpc>
                <a:spcPct val="55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806" y="1552575"/>
            <a:ext cx="6657975" cy="3745111"/>
          </a:xfrm>
          <a:prstGeom prst="rect">
            <a:avLst/>
          </a:prstGeom>
        </p:spPr>
      </p:pic>
      <p:sp>
        <p:nvSpPr>
          <p:cNvPr id="16391" name="TextBox 6"/>
          <p:cNvSpPr txBox="1">
            <a:spLocks noChangeArrowheads="1"/>
          </p:cNvSpPr>
          <p:nvPr/>
        </p:nvSpPr>
        <p:spPr bwMode="auto">
          <a:xfrm>
            <a:off x="3590925" y="4879975"/>
            <a:ext cx="1962910" cy="244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5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>
                <a:solidFill>
                  <a:srgbClr val="FFFFFF"/>
                </a:solidFill>
              </a:rPr>
              <a:t>Typhoon </a:t>
            </a:r>
            <a:r>
              <a:rPr lang="en-US" sz="1800" dirty="0" err="1" smtClean="0">
                <a:solidFill>
                  <a:srgbClr val="FFFFFF"/>
                </a:solidFill>
              </a:rPr>
              <a:t>Haiyan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28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4876800" y="1981200"/>
            <a:ext cx="4038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598613" y="1570038"/>
            <a:ext cx="5929312" cy="12618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</a:pPr>
            <a:r>
              <a:rPr lang="en-US" sz="3200" dirty="0"/>
              <a:t>Mr. </a:t>
            </a:r>
            <a:r>
              <a:rPr lang="en-US" sz="3200" dirty="0" smtClean="0"/>
              <a:t>David </a:t>
            </a:r>
            <a:r>
              <a:rPr lang="en-US" sz="3200" dirty="0" err="1" smtClean="0"/>
              <a:t>McCarren</a:t>
            </a:r>
            <a:endParaRPr lang="en-US" sz="3200" dirty="0"/>
          </a:p>
          <a:p>
            <a:pPr algn="ctr" eaLnBrk="0" hangingPunct="0">
              <a:lnSpc>
                <a:spcPct val="95000"/>
              </a:lnSpc>
            </a:pPr>
            <a:r>
              <a:rPr lang="en-US" dirty="0"/>
              <a:t>Federal Coordinator for </a:t>
            </a:r>
            <a:r>
              <a:rPr lang="en-US" dirty="0" smtClean="0"/>
              <a:t>Meteorology (Acting)</a:t>
            </a:r>
            <a:endParaRPr lang="en-US" sz="2600" dirty="0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0" y="5099050"/>
            <a:ext cx="9144000" cy="155119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50000"/>
              </a:lnSpc>
            </a:pPr>
            <a:endParaRPr lang="en-US" dirty="0"/>
          </a:p>
          <a:p>
            <a:pPr algn="ctr" eaLnBrk="0" hangingPunct="0">
              <a:lnSpc>
                <a:spcPct val="90000"/>
              </a:lnSpc>
            </a:pPr>
            <a:r>
              <a:rPr lang="en-US" dirty="0"/>
              <a:t>The Office of the Federal Coordinator for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dirty="0"/>
              <a:t>Meteorological Services and Supporting </a:t>
            </a:r>
            <a:r>
              <a:rPr lang="en-US" dirty="0" smtClean="0"/>
              <a:t>Research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dirty="0" smtClean="0"/>
              <a:t>(OFCM)      </a:t>
            </a:r>
            <a:endParaRPr lang="en-US" dirty="0"/>
          </a:p>
          <a:p>
            <a:pPr algn="ctr" eaLnBrk="0" hangingPunct="0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82588" y="2968625"/>
            <a:ext cx="8362950" cy="2308324"/>
          </a:xfrm>
          <a:prstGeom prst="rect">
            <a:avLst/>
          </a:prstGeom>
          <a:noFill/>
          <a:ln w="57150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Future of the </a:t>
            </a:r>
          </a:p>
          <a:p>
            <a:pPr algn="ctr" eaLnBrk="0" hangingPunct="0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Interdepartmental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Hurricane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Conference</a:t>
            </a:r>
          </a:p>
          <a:p>
            <a:pPr algn="ctr" eaLnBrk="0" hangingPunct="0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Agency Perspectives</a:t>
            </a:r>
          </a:p>
          <a:p>
            <a:pPr algn="ctr" eaLnBrk="0" hangingPunct="0">
              <a:lnSpc>
                <a:spcPct val="120000"/>
              </a:lnSpc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Arial" pitchFamily="34" charset="0"/>
            </a:endParaRPr>
          </a:p>
          <a:p>
            <a:pPr algn="ctr" eaLnBrk="0" hangingPunct="0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Open Discussion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661988" y="198438"/>
            <a:ext cx="7802562" cy="558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3600" dirty="0" smtClean="0"/>
              <a:t>Session 6</a:t>
            </a:r>
            <a:endParaRPr lang="en-US" sz="3600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81769" y="1076325"/>
            <a:ext cx="87630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 type="none" w="sm" len="sm"/>
            <a:tailEnd type="none" w="sm" len="sm"/>
          </a:ln>
          <a:effectLst>
            <a:outerShdw dist="68392" dir="4091915" algn="ctr" rotWithShape="0">
              <a:srgbClr val="0000CC"/>
            </a:outerShdw>
          </a:effectLst>
        </p:spPr>
        <p:txBody>
          <a:bodyPr wrap="none" anchor="ctr"/>
          <a:lstStyle/>
          <a:p>
            <a:pPr eaLnBrk="0" hangingPunct="0">
              <a:lnSpc>
                <a:spcPct val="55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5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Current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000" b="0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Goods</a:t>
            </a:r>
          </a:p>
          <a:p>
            <a:pPr lvl="0"/>
            <a:r>
              <a:rPr lang="en-US" sz="4000" b="0" i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Bads</a:t>
            </a:r>
            <a:endParaRPr lang="en-US" sz="4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lvl="0"/>
            <a:r>
              <a:rPr lang="en-US" sz="4000" b="0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Others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237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Leadership Briefings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7320" y="1889760"/>
            <a:ext cx="1951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1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Organizing Committee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7320" y="1889760"/>
            <a:ext cx="1951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8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Meeting Timing and Frequency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7320" y="1889760"/>
            <a:ext cx="1951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789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Location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7320" y="1889760"/>
            <a:ext cx="1951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45937"/>
      </p:ext>
    </p:extLst>
  </p:cSld>
  <p:clrMapOvr>
    <a:masterClrMapping/>
  </p:clrMapOvr>
</p:sld>
</file>

<file path=ppt/theme/theme1.xml><?xml version="1.0" encoding="utf-8"?>
<a:theme xmlns:a="http://schemas.openxmlformats.org/drawingml/2006/main" name="02_summaries">
  <a:themeElements>
    <a:clrScheme name="02_summaries.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_summaries.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73038" marR="0" indent="-173038" algn="l" defTabSz="914400" rtl="0" eaLnBrk="0" fontAlgn="base" latinLnBrk="0" hangingPunct="0">
          <a:lnSpc>
            <a:spcPct val="55000"/>
          </a:lnSpc>
          <a:spcBef>
            <a:spcPct val="30000"/>
          </a:spcBef>
          <a:spcAft>
            <a:spcPct val="30000"/>
          </a:spcAft>
          <a:buClrTx/>
          <a:buSzTx/>
          <a:buFontTx/>
          <a:buNone/>
          <a:tabLst>
            <a:tab pos="4572000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73038" marR="0" indent="-173038" algn="l" defTabSz="914400" rtl="0" eaLnBrk="0" fontAlgn="base" latinLnBrk="0" hangingPunct="0">
          <a:lnSpc>
            <a:spcPct val="55000"/>
          </a:lnSpc>
          <a:spcBef>
            <a:spcPct val="30000"/>
          </a:spcBef>
          <a:spcAft>
            <a:spcPct val="30000"/>
          </a:spcAft>
          <a:buClrTx/>
          <a:buSzTx/>
          <a:buFontTx/>
          <a:buNone/>
          <a:tabLst>
            <a:tab pos="4572000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_summarie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summarie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_summarie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summarie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summarie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summarie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summarie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28702</TotalTime>
  <Words>97</Words>
  <Application>Microsoft Office PowerPoint</Application>
  <PresentationFormat>On-screen Show (4:3)</PresentationFormat>
  <Paragraphs>33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02_summaries</vt:lpstr>
      <vt:lpstr>PowerPoint Presentation</vt:lpstr>
      <vt:lpstr>PowerPoint Presentation</vt:lpstr>
      <vt:lpstr>Current State</vt:lpstr>
      <vt:lpstr>Leadership Briefings</vt:lpstr>
      <vt:lpstr>Organizing Committee</vt:lpstr>
      <vt:lpstr>Meeting Timing and Frequency</vt:lpstr>
      <vt:lpstr>Location</vt:lpstr>
    </vt:vector>
  </TitlesOfParts>
  <Company>OFCM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OFCM</dc:creator>
  <cp:lastModifiedBy>Kenneth Barnett</cp:lastModifiedBy>
  <cp:revision>1622</cp:revision>
  <cp:lastPrinted>2015-02-27T18:04:37Z</cp:lastPrinted>
  <dcterms:created xsi:type="dcterms:W3CDTF">2000-07-17T19:13:09Z</dcterms:created>
  <dcterms:modified xsi:type="dcterms:W3CDTF">2015-03-10T13:07:56Z</dcterms:modified>
</cp:coreProperties>
</file>